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86" r:id="rId2"/>
    <p:sldId id="287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301" r:id="rId17"/>
    <p:sldId id="30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49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10505C-DFD2-44EC-A88C-5C6D701A5483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E1A7CE-78A2-473C-86E5-9719DB306C35}">
      <dgm:prSet phldrT="[Text]"/>
      <dgm:spPr/>
      <dgm:t>
        <a:bodyPr/>
        <a:lstStyle/>
        <a:p>
          <a:r>
            <a:rPr lang="en-US" dirty="0" smtClean="0"/>
            <a:t>Managerial Response</a:t>
          </a:r>
          <a:endParaRPr lang="en-US" dirty="0"/>
        </a:p>
      </dgm:t>
    </dgm:pt>
    <dgm:pt modelId="{875AD1EC-2216-4559-9AB9-E83BC8B06C2C}" type="parTrans" cxnId="{DAF02326-2AFC-4055-AC60-67C903E5ADB9}">
      <dgm:prSet/>
      <dgm:spPr/>
      <dgm:t>
        <a:bodyPr/>
        <a:lstStyle/>
        <a:p>
          <a:endParaRPr lang="en-US"/>
        </a:p>
      </dgm:t>
    </dgm:pt>
    <dgm:pt modelId="{94B76D55-55F2-420C-815E-51D49F3ECCCA}" type="sibTrans" cxnId="{DAF02326-2AFC-4055-AC60-67C903E5ADB9}">
      <dgm:prSet/>
      <dgm:spPr/>
      <dgm:t>
        <a:bodyPr/>
        <a:lstStyle/>
        <a:p>
          <a:endParaRPr lang="en-US"/>
        </a:p>
      </dgm:t>
    </dgm:pt>
    <dgm:pt modelId="{5C51E1E5-9413-481F-B6D1-C5E7934100CA}">
      <dgm:prSet phldrT="[Text]"/>
      <dgm:spPr/>
      <dgm:t>
        <a:bodyPr/>
        <a:lstStyle/>
        <a:p>
          <a:r>
            <a:rPr lang="en-US" dirty="0" smtClean="0"/>
            <a:t>Better </a:t>
          </a:r>
          <a:r>
            <a:rPr lang="en-US" dirty="0" err="1" smtClean="0"/>
            <a:t>labour</a:t>
          </a:r>
          <a:r>
            <a:rPr lang="en-US" dirty="0" smtClean="0"/>
            <a:t> relations</a:t>
          </a:r>
          <a:endParaRPr lang="en-US" dirty="0"/>
        </a:p>
      </dgm:t>
    </dgm:pt>
    <dgm:pt modelId="{E796DBDE-BC91-40A7-8D40-D91A067FADCE}" type="parTrans" cxnId="{BF5E28D1-DBC6-4B50-B9C8-BDFE57E424D3}">
      <dgm:prSet/>
      <dgm:spPr/>
      <dgm:t>
        <a:bodyPr/>
        <a:lstStyle/>
        <a:p>
          <a:endParaRPr lang="en-US"/>
        </a:p>
      </dgm:t>
    </dgm:pt>
    <dgm:pt modelId="{91A65A08-FAA1-416E-96E8-82B00D6F00EE}" type="sibTrans" cxnId="{BF5E28D1-DBC6-4B50-B9C8-BDFE57E424D3}">
      <dgm:prSet/>
      <dgm:spPr/>
      <dgm:t>
        <a:bodyPr/>
        <a:lstStyle/>
        <a:p>
          <a:endParaRPr lang="en-US"/>
        </a:p>
      </dgm:t>
    </dgm:pt>
    <dgm:pt modelId="{F74E6D82-DFAA-421F-BC1B-D02374EE26F4}">
      <dgm:prSet phldrT="[Text]"/>
      <dgm:spPr/>
      <dgm:t>
        <a:bodyPr/>
        <a:lstStyle/>
        <a:p>
          <a:r>
            <a:rPr lang="en-US" dirty="0" smtClean="0"/>
            <a:t>Diversification</a:t>
          </a:r>
          <a:endParaRPr lang="en-US" dirty="0"/>
        </a:p>
      </dgm:t>
    </dgm:pt>
    <dgm:pt modelId="{B25E9FA0-5112-44A3-8A11-992E958FE704}" type="parTrans" cxnId="{F60FF367-B123-4FD2-B85B-D15C67AC54CC}">
      <dgm:prSet/>
      <dgm:spPr/>
      <dgm:t>
        <a:bodyPr/>
        <a:lstStyle/>
        <a:p>
          <a:endParaRPr lang="en-US"/>
        </a:p>
      </dgm:t>
    </dgm:pt>
    <dgm:pt modelId="{46F49396-54B1-46C1-9DCC-4F1E987799D7}" type="sibTrans" cxnId="{F60FF367-B123-4FD2-B85B-D15C67AC54CC}">
      <dgm:prSet/>
      <dgm:spPr/>
      <dgm:t>
        <a:bodyPr/>
        <a:lstStyle/>
        <a:p>
          <a:endParaRPr lang="en-US"/>
        </a:p>
      </dgm:t>
    </dgm:pt>
    <dgm:pt modelId="{AE627C99-8A0C-4B50-8014-7ABFA19EB615}">
      <dgm:prSet phldrT="[Text]"/>
      <dgm:spPr/>
      <dgm:t>
        <a:bodyPr/>
        <a:lstStyle/>
        <a:p>
          <a:r>
            <a:rPr lang="en-US" dirty="0" smtClean="0"/>
            <a:t>Brand building</a:t>
          </a:r>
          <a:endParaRPr lang="en-US" dirty="0"/>
        </a:p>
      </dgm:t>
    </dgm:pt>
    <dgm:pt modelId="{FE626D13-AD64-469C-95F1-5A4263AA50B9}" type="parTrans" cxnId="{223AAC2A-8544-4641-802B-F717CD1DE8EA}">
      <dgm:prSet/>
      <dgm:spPr/>
      <dgm:t>
        <a:bodyPr/>
        <a:lstStyle/>
        <a:p>
          <a:endParaRPr lang="en-US"/>
        </a:p>
      </dgm:t>
    </dgm:pt>
    <dgm:pt modelId="{0B8764C2-2872-43BB-A53D-C2F8FF968625}" type="sibTrans" cxnId="{223AAC2A-8544-4641-802B-F717CD1DE8EA}">
      <dgm:prSet/>
      <dgm:spPr/>
      <dgm:t>
        <a:bodyPr/>
        <a:lstStyle/>
        <a:p>
          <a:endParaRPr lang="en-US"/>
        </a:p>
      </dgm:t>
    </dgm:pt>
    <dgm:pt modelId="{93533B82-EB2E-4AA6-BE44-7D18860103B0}">
      <dgm:prSet phldrT="[Text]"/>
      <dgm:spPr/>
      <dgm:t>
        <a:bodyPr/>
        <a:lstStyle/>
        <a:p>
          <a:r>
            <a:rPr lang="en-US" dirty="0" smtClean="0"/>
            <a:t>Innovative distribution and selling technique</a:t>
          </a:r>
          <a:endParaRPr lang="en-US" dirty="0"/>
        </a:p>
      </dgm:t>
    </dgm:pt>
    <dgm:pt modelId="{B50D04E7-06E2-48D6-B7F5-C3240A299B2B}" type="parTrans" cxnId="{537F9115-EA8F-4471-8A94-4F5031B9CFEF}">
      <dgm:prSet/>
      <dgm:spPr/>
      <dgm:t>
        <a:bodyPr/>
        <a:lstStyle/>
        <a:p>
          <a:endParaRPr lang="en-US"/>
        </a:p>
      </dgm:t>
    </dgm:pt>
    <dgm:pt modelId="{3EDA725B-F038-466E-AF81-34BEF51E7D0B}" type="sibTrans" cxnId="{537F9115-EA8F-4471-8A94-4F5031B9CFEF}">
      <dgm:prSet/>
      <dgm:spPr/>
      <dgm:t>
        <a:bodyPr/>
        <a:lstStyle/>
        <a:p>
          <a:endParaRPr lang="en-US"/>
        </a:p>
      </dgm:t>
    </dgm:pt>
    <dgm:pt modelId="{2B63DD99-57F6-4C6A-98B5-B162A1623FF2}">
      <dgm:prSet phldrT="[Text]"/>
      <dgm:spPr/>
      <dgm:t>
        <a:bodyPr/>
        <a:lstStyle/>
        <a:p>
          <a:endParaRPr lang="en-US"/>
        </a:p>
      </dgm:t>
    </dgm:pt>
    <dgm:pt modelId="{9A2F4FE0-24B5-44F1-A5DF-8918F61793BB}" type="parTrans" cxnId="{AB327EA1-77E0-4ACA-9D55-13E1A734FA11}">
      <dgm:prSet/>
      <dgm:spPr/>
      <dgm:t>
        <a:bodyPr/>
        <a:lstStyle/>
        <a:p>
          <a:endParaRPr lang="en-US"/>
        </a:p>
      </dgm:t>
    </dgm:pt>
    <dgm:pt modelId="{E0317976-BC46-4470-BB85-4B4C7B7D10BF}" type="sibTrans" cxnId="{AB327EA1-77E0-4ACA-9D55-13E1A734FA11}">
      <dgm:prSet/>
      <dgm:spPr/>
      <dgm:t>
        <a:bodyPr/>
        <a:lstStyle/>
        <a:p>
          <a:endParaRPr lang="en-US"/>
        </a:p>
      </dgm:t>
    </dgm:pt>
    <dgm:pt modelId="{515A9FC3-287E-49D5-AC8F-EAE00F0F5C56}">
      <dgm:prSet phldrT="[Text]"/>
      <dgm:spPr/>
      <dgm:t>
        <a:bodyPr/>
        <a:lstStyle/>
        <a:p>
          <a:r>
            <a:rPr lang="en-US" dirty="0" smtClean="0"/>
            <a:t>Acquisitions and mergers</a:t>
          </a:r>
          <a:endParaRPr lang="en-US" dirty="0"/>
        </a:p>
      </dgm:t>
    </dgm:pt>
    <dgm:pt modelId="{5191853E-A85E-4E6D-AC41-83CE90D5394A}" type="parTrans" cxnId="{34E39832-19D6-4D09-8C71-932FE0E0D33D}">
      <dgm:prSet/>
      <dgm:spPr/>
      <dgm:t>
        <a:bodyPr/>
        <a:lstStyle/>
        <a:p>
          <a:endParaRPr lang="en-US"/>
        </a:p>
      </dgm:t>
    </dgm:pt>
    <dgm:pt modelId="{C9C5AD24-75B2-4045-B813-3A1FD3BAC0DE}" type="sibTrans" cxnId="{34E39832-19D6-4D09-8C71-932FE0E0D33D}">
      <dgm:prSet/>
      <dgm:spPr/>
      <dgm:t>
        <a:bodyPr/>
        <a:lstStyle/>
        <a:p>
          <a:endParaRPr lang="en-US"/>
        </a:p>
      </dgm:t>
    </dgm:pt>
    <dgm:pt modelId="{2606CD24-D120-46E8-8478-B9B746079D1B}">
      <dgm:prSet phldrT="[Text]"/>
      <dgm:spPr/>
      <dgm:t>
        <a:bodyPr/>
        <a:lstStyle/>
        <a:p>
          <a:r>
            <a:rPr lang="en-US" dirty="0" smtClean="0"/>
            <a:t>Changes in </a:t>
          </a:r>
          <a:r>
            <a:rPr lang="en-US" smtClean="0"/>
            <a:t>capital structure</a:t>
          </a:r>
          <a:endParaRPr lang="en-US" dirty="0"/>
        </a:p>
      </dgm:t>
    </dgm:pt>
    <dgm:pt modelId="{E7D206FA-9417-4FB1-8711-11C69427F7F3}" type="parTrans" cxnId="{D3613A74-6DBB-4C75-B64B-ECBFEE105209}">
      <dgm:prSet/>
      <dgm:spPr/>
      <dgm:t>
        <a:bodyPr/>
        <a:lstStyle/>
        <a:p>
          <a:endParaRPr lang="en-US"/>
        </a:p>
      </dgm:t>
    </dgm:pt>
    <dgm:pt modelId="{AF01FCC0-1DDE-4E0E-950C-F65DB7ABA7AA}" type="sibTrans" cxnId="{D3613A74-6DBB-4C75-B64B-ECBFEE105209}">
      <dgm:prSet/>
      <dgm:spPr/>
      <dgm:t>
        <a:bodyPr/>
        <a:lstStyle/>
        <a:p>
          <a:endParaRPr lang="en-US"/>
        </a:p>
      </dgm:t>
    </dgm:pt>
    <dgm:pt modelId="{8D6B0E9A-C3EB-48AE-953E-F08BB72DDEB1}">
      <dgm:prSet phldrT="[Text]"/>
      <dgm:spPr/>
      <dgm:t>
        <a:bodyPr/>
        <a:lstStyle/>
        <a:p>
          <a:r>
            <a:rPr lang="en-US" dirty="0" smtClean="0"/>
            <a:t>Customer </a:t>
          </a:r>
          <a:r>
            <a:rPr lang="en-US" smtClean="0"/>
            <a:t>oriented approach</a:t>
          </a:r>
          <a:endParaRPr lang="en-US" dirty="0"/>
        </a:p>
      </dgm:t>
    </dgm:pt>
    <dgm:pt modelId="{A7E73F1E-D802-4771-8A88-9264D4749FFA}" type="parTrans" cxnId="{0A626C40-B83C-4139-9743-6A3C58A022E0}">
      <dgm:prSet/>
      <dgm:spPr/>
      <dgm:t>
        <a:bodyPr/>
        <a:lstStyle/>
        <a:p>
          <a:endParaRPr lang="en-US"/>
        </a:p>
      </dgm:t>
    </dgm:pt>
    <dgm:pt modelId="{C982C568-4585-4F0C-8214-C9268AAC9DEA}" type="sibTrans" cxnId="{0A626C40-B83C-4139-9743-6A3C58A022E0}">
      <dgm:prSet/>
      <dgm:spPr/>
      <dgm:t>
        <a:bodyPr/>
        <a:lstStyle/>
        <a:p>
          <a:endParaRPr lang="en-US"/>
        </a:p>
      </dgm:t>
    </dgm:pt>
    <dgm:pt modelId="{F566650F-7C74-41BA-B430-3D5ED4C7F446}">
      <dgm:prSet phldrT="[Text]"/>
      <dgm:spPr/>
      <dgm:t>
        <a:bodyPr/>
        <a:lstStyle/>
        <a:p>
          <a:r>
            <a:rPr lang="en-US" dirty="0" smtClean="0"/>
            <a:t>Technological developments</a:t>
          </a:r>
          <a:endParaRPr lang="en-US" dirty="0"/>
        </a:p>
      </dgm:t>
    </dgm:pt>
    <dgm:pt modelId="{F782BAFE-CCAC-49C0-BA43-A3B4DF4F8F49}" type="parTrans" cxnId="{E4A26FB4-ED29-40AF-83AF-34AABF042A1E}">
      <dgm:prSet/>
      <dgm:spPr/>
      <dgm:t>
        <a:bodyPr/>
        <a:lstStyle/>
        <a:p>
          <a:endParaRPr lang="en-US"/>
        </a:p>
      </dgm:t>
    </dgm:pt>
    <dgm:pt modelId="{FFFC4320-F910-4EA4-81D3-41737D28011B}" type="sibTrans" cxnId="{E4A26FB4-ED29-40AF-83AF-34AABF042A1E}">
      <dgm:prSet/>
      <dgm:spPr/>
      <dgm:t>
        <a:bodyPr/>
        <a:lstStyle/>
        <a:p>
          <a:endParaRPr lang="en-US"/>
        </a:p>
      </dgm:t>
    </dgm:pt>
    <dgm:pt modelId="{4EE34AA2-82DB-4B95-A67A-4097544A96FF}" type="pres">
      <dgm:prSet presAssocID="{8210505C-DFD2-44EC-A88C-5C6D701A548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936C4B8-DB06-48A4-8DC8-B992CDA64E45}" type="pres">
      <dgm:prSet presAssocID="{BAE1A7CE-78A2-473C-86E5-9719DB306C35}" presName="centerShape" presStyleLbl="node0" presStyleIdx="0" presStyleCnt="1"/>
      <dgm:spPr/>
      <dgm:t>
        <a:bodyPr/>
        <a:lstStyle/>
        <a:p>
          <a:endParaRPr lang="en-US"/>
        </a:p>
      </dgm:t>
    </dgm:pt>
    <dgm:pt modelId="{B49A5B68-9DDD-4CC8-B841-FF227540DAF4}" type="pres">
      <dgm:prSet presAssocID="{E796DBDE-BC91-40A7-8D40-D91A067FADCE}" presName="parTrans" presStyleLbl="bgSibTrans2D1" presStyleIdx="0" presStyleCnt="8"/>
      <dgm:spPr/>
      <dgm:t>
        <a:bodyPr/>
        <a:lstStyle/>
        <a:p>
          <a:endParaRPr lang="en-US"/>
        </a:p>
      </dgm:t>
    </dgm:pt>
    <dgm:pt modelId="{A169059A-FE2C-4E40-98B1-CFFFC73F2E9F}" type="pres">
      <dgm:prSet presAssocID="{5C51E1E5-9413-481F-B6D1-C5E7934100CA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40F25F-5E24-45DF-846E-3C652E78494A}" type="pres">
      <dgm:prSet presAssocID="{F782BAFE-CCAC-49C0-BA43-A3B4DF4F8F49}" presName="parTrans" presStyleLbl="bgSibTrans2D1" presStyleIdx="1" presStyleCnt="8"/>
      <dgm:spPr/>
      <dgm:t>
        <a:bodyPr/>
        <a:lstStyle/>
        <a:p>
          <a:endParaRPr lang="en-US"/>
        </a:p>
      </dgm:t>
    </dgm:pt>
    <dgm:pt modelId="{608654D4-C236-412C-956B-E03F4C330651}" type="pres">
      <dgm:prSet presAssocID="{F566650F-7C74-41BA-B430-3D5ED4C7F446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B02167-9125-45D8-B0F6-69000D934D3A}" type="pres">
      <dgm:prSet presAssocID="{A7E73F1E-D802-4771-8A88-9264D4749FFA}" presName="parTrans" presStyleLbl="bgSibTrans2D1" presStyleIdx="2" presStyleCnt="8"/>
      <dgm:spPr/>
      <dgm:t>
        <a:bodyPr/>
        <a:lstStyle/>
        <a:p>
          <a:endParaRPr lang="en-US"/>
        </a:p>
      </dgm:t>
    </dgm:pt>
    <dgm:pt modelId="{22692769-DBF6-409B-BDC0-F2061DBC6F27}" type="pres">
      <dgm:prSet presAssocID="{8D6B0E9A-C3EB-48AE-953E-F08BB72DDEB1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06983A-6772-4823-8FCA-F7A6521692B3}" type="pres">
      <dgm:prSet presAssocID="{E7D206FA-9417-4FB1-8711-11C69427F7F3}" presName="parTrans" presStyleLbl="bgSibTrans2D1" presStyleIdx="3" presStyleCnt="8"/>
      <dgm:spPr/>
      <dgm:t>
        <a:bodyPr/>
        <a:lstStyle/>
        <a:p>
          <a:endParaRPr lang="en-US"/>
        </a:p>
      </dgm:t>
    </dgm:pt>
    <dgm:pt modelId="{6E22D22A-0FD0-4324-B688-A6B83E54D37B}" type="pres">
      <dgm:prSet presAssocID="{2606CD24-D120-46E8-8478-B9B746079D1B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482F98-19BA-4588-A2C3-8487C60FCB8A}" type="pres">
      <dgm:prSet presAssocID="{5191853E-A85E-4E6D-AC41-83CE90D5394A}" presName="parTrans" presStyleLbl="bgSibTrans2D1" presStyleIdx="4" presStyleCnt="8"/>
      <dgm:spPr/>
      <dgm:t>
        <a:bodyPr/>
        <a:lstStyle/>
        <a:p>
          <a:endParaRPr lang="en-US"/>
        </a:p>
      </dgm:t>
    </dgm:pt>
    <dgm:pt modelId="{557AD43C-3918-4CD6-A6B8-29B0F2F3B25A}" type="pres">
      <dgm:prSet presAssocID="{515A9FC3-287E-49D5-AC8F-EAE00F0F5C56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DD5463-707A-4E47-A1A1-CE31FBB32BE0}" type="pres">
      <dgm:prSet presAssocID="{B25E9FA0-5112-44A3-8A11-992E958FE704}" presName="parTrans" presStyleLbl="bgSibTrans2D1" presStyleIdx="5" presStyleCnt="8"/>
      <dgm:spPr/>
      <dgm:t>
        <a:bodyPr/>
        <a:lstStyle/>
        <a:p>
          <a:endParaRPr lang="en-US"/>
        </a:p>
      </dgm:t>
    </dgm:pt>
    <dgm:pt modelId="{9739263E-30B1-4FB7-9FD3-78321D8C8A1A}" type="pres">
      <dgm:prSet presAssocID="{F74E6D82-DFAA-421F-BC1B-D02374EE26F4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EF450C-0887-454C-B906-9BFAD9E13FF8}" type="pres">
      <dgm:prSet presAssocID="{FE626D13-AD64-469C-95F1-5A4263AA50B9}" presName="parTrans" presStyleLbl="bgSibTrans2D1" presStyleIdx="6" presStyleCnt="8"/>
      <dgm:spPr/>
      <dgm:t>
        <a:bodyPr/>
        <a:lstStyle/>
        <a:p>
          <a:endParaRPr lang="en-US"/>
        </a:p>
      </dgm:t>
    </dgm:pt>
    <dgm:pt modelId="{F1C41CEA-D482-49A6-AFE9-65B401359714}" type="pres">
      <dgm:prSet presAssocID="{AE627C99-8A0C-4B50-8014-7ABFA19EB615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692742-BF74-4FAA-B8AD-8DCA56657010}" type="pres">
      <dgm:prSet presAssocID="{B50D04E7-06E2-48D6-B7F5-C3240A299B2B}" presName="parTrans" presStyleLbl="bgSibTrans2D1" presStyleIdx="7" presStyleCnt="8"/>
      <dgm:spPr/>
      <dgm:t>
        <a:bodyPr/>
        <a:lstStyle/>
        <a:p>
          <a:endParaRPr lang="en-US"/>
        </a:p>
      </dgm:t>
    </dgm:pt>
    <dgm:pt modelId="{91A57981-1FC4-49A0-915D-8682ABF3A70A}" type="pres">
      <dgm:prSet presAssocID="{93533B82-EB2E-4AA6-BE44-7D18860103B0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A626C40-B83C-4139-9743-6A3C58A022E0}" srcId="{BAE1A7CE-78A2-473C-86E5-9719DB306C35}" destId="{8D6B0E9A-C3EB-48AE-953E-F08BB72DDEB1}" srcOrd="2" destOrd="0" parTransId="{A7E73F1E-D802-4771-8A88-9264D4749FFA}" sibTransId="{C982C568-4585-4F0C-8214-C9268AAC9DEA}"/>
    <dgm:cxn modelId="{34E39832-19D6-4D09-8C71-932FE0E0D33D}" srcId="{BAE1A7CE-78A2-473C-86E5-9719DB306C35}" destId="{515A9FC3-287E-49D5-AC8F-EAE00F0F5C56}" srcOrd="4" destOrd="0" parTransId="{5191853E-A85E-4E6D-AC41-83CE90D5394A}" sibTransId="{C9C5AD24-75B2-4045-B813-3A1FD3BAC0DE}"/>
    <dgm:cxn modelId="{73581EBD-F682-45AD-A652-E1B2A4C1A5C5}" type="presOf" srcId="{93533B82-EB2E-4AA6-BE44-7D18860103B0}" destId="{91A57981-1FC4-49A0-915D-8682ABF3A70A}" srcOrd="0" destOrd="0" presId="urn:microsoft.com/office/officeart/2005/8/layout/radial4"/>
    <dgm:cxn modelId="{E4A26FB4-ED29-40AF-83AF-34AABF042A1E}" srcId="{BAE1A7CE-78A2-473C-86E5-9719DB306C35}" destId="{F566650F-7C74-41BA-B430-3D5ED4C7F446}" srcOrd="1" destOrd="0" parTransId="{F782BAFE-CCAC-49C0-BA43-A3B4DF4F8F49}" sibTransId="{FFFC4320-F910-4EA4-81D3-41737D28011B}"/>
    <dgm:cxn modelId="{567C6726-9FED-437D-85E9-AB315C53767F}" type="presOf" srcId="{8210505C-DFD2-44EC-A88C-5C6D701A5483}" destId="{4EE34AA2-82DB-4B95-A67A-4097544A96FF}" srcOrd="0" destOrd="0" presId="urn:microsoft.com/office/officeart/2005/8/layout/radial4"/>
    <dgm:cxn modelId="{CB2A9139-AD52-4493-BE2F-07475A749E5E}" type="presOf" srcId="{AE627C99-8A0C-4B50-8014-7ABFA19EB615}" destId="{F1C41CEA-D482-49A6-AFE9-65B401359714}" srcOrd="0" destOrd="0" presId="urn:microsoft.com/office/officeart/2005/8/layout/radial4"/>
    <dgm:cxn modelId="{1975A164-253D-4336-9851-62D42F843193}" type="presOf" srcId="{A7E73F1E-D802-4771-8A88-9264D4749FFA}" destId="{C3B02167-9125-45D8-B0F6-69000D934D3A}" srcOrd="0" destOrd="0" presId="urn:microsoft.com/office/officeart/2005/8/layout/radial4"/>
    <dgm:cxn modelId="{223AAC2A-8544-4641-802B-F717CD1DE8EA}" srcId="{BAE1A7CE-78A2-473C-86E5-9719DB306C35}" destId="{AE627C99-8A0C-4B50-8014-7ABFA19EB615}" srcOrd="6" destOrd="0" parTransId="{FE626D13-AD64-469C-95F1-5A4263AA50B9}" sibTransId="{0B8764C2-2872-43BB-A53D-C2F8FF968625}"/>
    <dgm:cxn modelId="{D3613A74-6DBB-4C75-B64B-ECBFEE105209}" srcId="{BAE1A7CE-78A2-473C-86E5-9719DB306C35}" destId="{2606CD24-D120-46E8-8478-B9B746079D1B}" srcOrd="3" destOrd="0" parTransId="{E7D206FA-9417-4FB1-8711-11C69427F7F3}" sibTransId="{AF01FCC0-1DDE-4E0E-950C-F65DB7ABA7AA}"/>
    <dgm:cxn modelId="{861C7221-F918-46BD-8405-DCB809BB3644}" type="presOf" srcId="{F566650F-7C74-41BA-B430-3D5ED4C7F446}" destId="{608654D4-C236-412C-956B-E03F4C330651}" srcOrd="0" destOrd="0" presId="urn:microsoft.com/office/officeart/2005/8/layout/radial4"/>
    <dgm:cxn modelId="{C08579ED-B0E4-4B88-9F44-D1C25324C29F}" type="presOf" srcId="{B25E9FA0-5112-44A3-8A11-992E958FE704}" destId="{84DD5463-707A-4E47-A1A1-CE31FBB32BE0}" srcOrd="0" destOrd="0" presId="urn:microsoft.com/office/officeart/2005/8/layout/radial4"/>
    <dgm:cxn modelId="{3EBB8DC2-AC77-431F-9005-82FA07A1FCC3}" type="presOf" srcId="{8D6B0E9A-C3EB-48AE-953E-F08BB72DDEB1}" destId="{22692769-DBF6-409B-BDC0-F2061DBC6F27}" srcOrd="0" destOrd="0" presId="urn:microsoft.com/office/officeart/2005/8/layout/radial4"/>
    <dgm:cxn modelId="{7CCFB302-CEA0-4028-8AB7-37C607627C78}" type="presOf" srcId="{515A9FC3-287E-49D5-AC8F-EAE00F0F5C56}" destId="{557AD43C-3918-4CD6-A6B8-29B0F2F3B25A}" srcOrd="0" destOrd="0" presId="urn:microsoft.com/office/officeart/2005/8/layout/radial4"/>
    <dgm:cxn modelId="{72A14BF2-7A44-4449-B8C4-376E2440A7E0}" type="presOf" srcId="{F74E6D82-DFAA-421F-BC1B-D02374EE26F4}" destId="{9739263E-30B1-4FB7-9FD3-78321D8C8A1A}" srcOrd="0" destOrd="0" presId="urn:microsoft.com/office/officeart/2005/8/layout/radial4"/>
    <dgm:cxn modelId="{BF5E28D1-DBC6-4B50-B9C8-BDFE57E424D3}" srcId="{BAE1A7CE-78A2-473C-86E5-9719DB306C35}" destId="{5C51E1E5-9413-481F-B6D1-C5E7934100CA}" srcOrd="0" destOrd="0" parTransId="{E796DBDE-BC91-40A7-8D40-D91A067FADCE}" sibTransId="{91A65A08-FAA1-416E-96E8-82B00D6F00EE}"/>
    <dgm:cxn modelId="{968BE950-DC1C-4428-A69F-C98052B6E62B}" type="presOf" srcId="{FE626D13-AD64-469C-95F1-5A4263AA50B9}" destId="{54EF450C-0887-454C-B906-9BFAD9E13FF8}" srcOrd="0" destOrd="0" presId="urn:microsoft.com/office/officeart/2005/8/layout/radial4"/>
    <dgm:cxn modelId="{506FB4DB-3108-46D0-8CB2-2AB221CF7DBB}" type="presOf" srcId="{B50D04E7-06E2-48D6-B7F5-C3240A299B2B}" destId="{E2692742-BF74-4FAA-B8AD-8DCA56657010}" srcOrd="0" destOrd="0" presId="urn:microsoft.com/office/officeart/2005/8/layout/radial4"/>
    <dgm:cxn modelId="{3E3B9855-CD25-42F2-85FB-9AC1A8EFD25B}" type="presOf" srcId="{5191853E-A85E-4E6D-AC41-83CE90D5394A}" destId="{E2482F98-19BA-4588-A2C3-8487C60FCB8A}" srcOrd="0" destOrd="0" presId="urn:microsoft.com/office/officeart/2005/8/layout/radial4"/>
    <dgm:cxn modelId="{F60FF367-B123-4FD2-B85B-D15C67AC54CC}" srcId="{BAE1A7CE-78A2-473C-86E5-9719DB306C35}" destId="{F74E6D82-DFAA-421F-BC1B-D02374EE26F4}" srcOrd="5" destOrd="0" parTransId="{B25E9FA0-5112-44A3-8A11-992E958FE704}" sibTransId="{46F49396-54B1-46C1-9DCC-4F1E987799D7}"/>
    <dgm:cxn modelId="{537F9115-EA8F-4471-8A94-4F5031B9CFEF}" srcId="{BAE1A7CE-78A2-473C-86E5-9719DB306C35}" destId="{93533B82-EB2E-4AA6-BE44-7D18860103B0}" srcOrd="7" destOrd="0" parTransId="{B50D04E7-06E2-48D6-B7F5-C3240A299B2B}" sibTransId="{3EDA725B-F038-466E-AF81-34BEF51E7D0B}"/>
    <dgm:cxn modelId="{95184972-5EBE-4B98-9C0C-99048F6D324A}" type="presOf" srcId="{E796DBDE-BC91-40A7-8D40-D91A067FADCE}" destId="{B49A5B68-9DDD-4CC8-B841-FF227540DAF4}" srcOrd="0" destOrd="0" presId="urn:microsoft.com/office/officeart/2005/8/layout/radial4"/>
    <dgm:cxn modelId="{1DB33D15-7FBE-4FF9-86AB-95916A959A94}" type="presOf" srcId="{5C51E1E5-9413-481F-B6D1-C5E7934100CA}" destId="{A169059A-FE2C-4E40-98B1-CFFFC73F2E9F}" srcOrd="0" destOrd="0" presId="urn:microsoft.com/office/officeart/2005/8/layout/radial4"/>
    <dgm:cxn modelId="{CA15E8AF-F800-4987-983C-73B30E1CA650}" type="presOf" srcId="{2606CD24-D120-46E8-8478-B9B746079D1B}" destId="{6E22D22A-0FD0-4324-B688-A6B83E54D37B}" srcOrd="0" destOrd="0" presId="urn:microsoft.com/office/officeart/2005/8/layout/radial4"/>
    <dgm:cxn modelId="{F9BE7000-80C9-4429-99DB-AAFDCD58B6EB}" type="presOf" srcId="{F782BAFE-CCAC-49C0-BA43-A3B4DF4F8F49}" destId="{AC40F25F-5E24-45DF-846E-3C652E78494A}" srcOrd="0" destOrd="0" presId="urn:microsoft.com/office/officeart/2005/8/layout/radial4"/>
    <dgm:cxn modelId="{AB327EA1-77E0-4ACA-9D55-13E1A734FA11}" srcId="{8210505C-DFD2-44EC-A88C-5C6D701A5483}" destId="{2B63DD99-57F6-4C6A-98B5-B162A1623FF2}" srcOrd="1" destOrd="0" parTransId="{9A2F4FE0-24B5-44F1-A5DF-8918F61793BB}" sibTransId="{E0317976-BC46-4470-BB85-4B4C7B7D10BF}"/>
    <dgm:cxn modelId="{E1037466-EB48-4473-B0EF-196FDEA829D5}" type="presOf" srcId="{BAE1A7CE-78A2-473C-86E5-9719DB306C35}" destId="{8936C4B8-DB06-48A4-8DC8-B992CDA64E45}" srcOrd="0" destOrd="0" presId="urn:microsoft.com/office/officeart/2005/8/layout/radial4"/>
    <dgm:cxn modelId="{50D43E43-3472-4879-91CA-2AE92C57BB6B}" type="presOf" srcId="{E7D206FA-9417-4FB1-8711-11C69427F7F3}" destId="{C706983A-6772-4823-8FCA-F7A6521692B3}" srcOrd="0" destOrd="0" presId="urn:microsoft.com/office/officeart/2005/8/layout/radial4"/>
    <dgm:cxn modelId="{DAF02326-2AFC-4055-AC60-67C903E5ADB9}" srcId="{8210505C-DFD2-44EC-A88C-5C6D701A5483}" destId="{BAE1A7CE-78A2-473C-86E5-9719DB306C35}" srcOrd="0" destOrd="0" parTransId="{875AD1EC-2216-4559-9AB9-E83BC8B06C2C}" sibTransId="{94B76D55-55F2-420C-815E-51D49F3ECCCA}"/>
    <dgm:cxn modelId="{E2D231DB-262B-4A50-81F2-6613F047D360}" type="presParOf" srcId="{4EE34AA2-82DB-4B95-A67A-4097544A96FF}" destId="{8936C4B8-DB06-48A4-8DC8-B992CDA64E45}" srcOrd="0" destOrd="0" presId="urn:microsoft.com/office/officeart/2005/8/layout/radial4"/>
    <dgm:cxn modelId="{35AB3CF7-6319-4B79-BE33-64C4ABE34977}" type="presParOf" srcId="{4EE34AA2-82DB-4B95-A67A-4097544A96FF}" destId="{B49A5B68-9DDD-4CC8-B841-FF227540DAF4}" srcOrd="1" destOrd="0" presId="urn:microsoft.com/office/officeart/2005/8/layout/radial4"/>
    <dgm:cxn modelId="{559F8D42-2210-49EC-9214-2DA5449FDDDD}" type="presParOf" srcId="{4EE34AA2-82DB-4B95-A67A-4097544A96FF}" destId="{A169059A-FE2C-4E40-98B1-CFFFC73F2E9F}" srcOrd="2" destOrd="0" presId="urn:microsoft.com/office/officeart/2005/8/layout/radial4"/>
    <dgm:cxn modelId="{135BB408-0EC8-4797-90A3-58EFB9D34647}" type="presParOf" srcId="{4EE34AA2-82DB-4B95-A67A-4097544A96FF}" destId="{AC40F25F-5E24-45DF-846E-3C652E78494A}" srcOrd="3" destOrd="0" presId="urn:microsoft.com/office/officeart/2005/8/layout/radial4"/>
    <dgm:cxn modelId="{157E08C6-346F-47C8-914B-02200088B350}" type="presParOf" srcId="{4EE34AA2-82DB-4B95-A67A-4097544A96FF}" destId="{608654D4-C236-412C-956B-E03F4C330651}" srcOrd="4" destOrd="0" presId="urn:microsoft.com/office/officeart/2005/8/layout/radial4"/>
    <dgm:cxn modelId="{B2C71C91-64CC-4166-8783-19BB901603C9}" type="presParOf" srcId="{4EE34AA2-82DB-4B95-A67A-4097544A96FF}" destId="{C3B02167-9125-45D8-B0F6-69000D934D3A}" srcOrd="5" destOrd="0" presId="urn:microsoft.com/office/officeart/2005/8/layout/radial4"/>
    <dgm:cxn modelId="{D69709E4-4720-4E3F-B5AB-AE89E6B9105D}" type="presParOf" srcId="{4EE34AA2-82DB-4B95-A67A-4097544A96FF}" destId="{22692769-DBF6-409B-BDC0-F2061DBC6F27}" srcOrd="6" destOrd="0" presId="urn:microsoft.com/office/officeart/2005/8/layout/radial4"/>
    <dgm:cxn modelId="{E06C6923-DAB8-4555-B6C8-89203FD4741C}" type="presParOf" srcId="{4EE34AA2-82DB-4B95-A67A-4097544A96FF}" destId="{C706983A-6772-4823-8FCA-F7A6521692B3}" srcOrd="7" destOrd="0" presId="urn:microsoft.com/office/officeart/2005/8/layout/radial4"/>
    <dgm:cxn modelId="{C4B59027-7C17-42B6-9A56-76B80AF47B06}" type="presParOf" srcId="{4EE34AA2-82DB-4B95-A67A-4097544A96FF}" destId="{6E22D22A-0FD0-4324-B688-A6B83E54D37B}" srcOrd="8" destOrd="0" presId="urn:microsoft.com/office/officeart/2005/8/layout/radial4"/>
    <dgm:cxn modelId="{AD86FB1B-BEC4-478B-B366-365422C5EA2E}" type="presParOf" srcId="{4EE34AA2-82DB-4B95-A67A-4097544A96FF}" destId="{E2482F98-19BA-4588-A2C3-8487C60FCB8A}" srcOrd="9" destOrd="0" presId="urn:microsoft.com/office/officeart/2005/8/layout/radial4"/>
    <dgm:cxn modelId="{439A6F01-EC76-45E0-AFCB-D453D15052CB}" type="presParOf" srcId="{4EE34AA2-82DB-4B95-A67A-4097544A96FF}" destId="{557AD43C-3918-4CD6-A6B8-29B0F2F3B25A}" srcOrd="10" destOrd="0" presId="urn:microsoft.com/office/officeart/2005/8/layout/radial4"/>
    <dgm:cxn modelId="{62E8B950-9711-4610-AF06-5609D549646C}" type="presParOf" srcId="{4EE34AA2-82DB-4B95-A67A-4097544A96FF}" destId="{84DD5463-707A-4E47-A1A1-CE31FBB32BE0}" srcOrd="11" destOrd="0" presId="urn:microsoft.com/office/officeart/2005/8/layout/radial4"/>
    <dgm:cxn modelId="{0A67C42A-91F5-4F3F-BA34-8317174301B4}" type="presParOf" srcId="{4EE34AA2-82DB-4B95-A67A-4097544A96FF}" destId="{9739263E-30B1-4FB7-9FD3-78321D8C8A1A}" srcOrd="12" destOrd="0" presId="urn:microsoft.com/office/officeart/2005/8/layout/radial4"/>
    <dgm:cxn modelId="{445C67EB-1527-47F7-8780-8B666F890192}" type="presParOf" srcId="{4EE34AA2-82DB-4B95-A67A-4097544A96FF}" destId="{54EF450C-0887-454C-B906-9BFAD9E13FF8}" srcOrd="13" destOrd="0" presId="urn:microsoft.com/office/officeart/2005/8/layout/radial4"/>
    <dgm:cxn modelId="{FD4F317A-A038-469C-BB05-493CE6E5BAC7}" type="presParOf" srcId="{4EE34AA2-82DB-4B95-A67A-4097544A96FF}" destId="{F1C41CEA-D482-49A6-AFE9-65B401359714}" srcOrd="14" destOrd="0" presId="urn:microsoft.com/office/officeart/2005/8/layout/radial4"/>
    <dgm:cxn modelId="{65366165-ED63-4D5D-B15A-5BE66064D707}" type="presParOf" srcId="{4EE34AA2-82DB-4B95-A67A-4097544A96FF}" destId="{E2692742-BF74-4FAA-B8AD-8DCA56657010}" srcOrd="15" destOrd="0" presId="urn:microsoft.com/office/officeart/2005/8/layout/radial4"/>
    <dgm:cxn modelId="{ECFF7A20-1E3B-4AE8-9C6B-3E4A19046AFB}" type="presParOf" srcId="{4EE34AA2-82DB-4B95-A67A-4097544A96FF}" destId="{91A57981-1FC4-49A0-915D-8682ABF3A70A}" srcOrd="16" destOrd="0" presId="urn:microsoft.com/office/officeart/2005/8/layout/radial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3F9B9-3D01-43FC-87DF-FC2378F8DC52}" type="datetimeFigureOut">
              <a:rPr lang="en-US" smtClean="0"/>
              <a:pPr/>
              <a:t>07-Apr-19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25F981-DF1E-4ACE-BD52-7D94231272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53272-0A1F-4DAF-A258-CFF9D62661C1}" type="datetimeFigureOut">
              <a:rPr lang="en-US" smtClean="0"/>
              <a:pPr/>
              <a:t>07-Apr-19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F756-9660-4197-9024-D11FC0C1C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53272-0A1F-4DAF-A258-CFF9D62661C1}" type="datetimeFigureOut">
              <a:rPr lang="en-US" smtClean="0"/>
              <a:pPr/>
              <a:t>07-Apr-19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F756-9660-4197-9024-D11FC0C1C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53272-0A1F-4DAF-A258-CFF9D62661C1}" type="datetimeFigureOut">
              <a:rPr lang="en-US" smtClean="0"/>
              <a:pPr/>
              <a:t>07-Apr-19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F756-9660-4197-9024-D11FC0C1C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53272-0A1F-4DAF-A258-CFF9D62661C1}" type="datetimeFigureOut">
              <a:rPr lang="en-US" smtClean="0"/>
              <a:pPr/>
              <a:t>07-Apr-19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F756-9660-4197-9024-D11FC0C1C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53272-0A1F-4DAF-A258-CFF9D62661C1}" type="datetimeFigureOut">
              <a:rPr lang="en-US" smtClean="0"/>
              <a:pPr/>
              <a:t>07-Apr-19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F756-9660-4197-9024-D11FC0C1C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53272-0A1F-4DAF-A258-CFF9D62661C1}" type="datetimeFigureOut">
              <a:rPr lang="en-US" smtClean="0"/>
              <a:pPr/>
              <a:t>07-Apr-19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F756-9660-4197-9024-D11FC0C1C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53272-0A1F-4DAF-A258-CFF9D62661C1}" type="datetimeFigureOut">
              <a:rPr lang="en-US" smtClean="0"/>
              <a:pPr/>
              <a:t>07-Apr-19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F756-9660-4197-9024-D11FC0C1C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53272-0A1F-4DAF-A258-CFF9D62661C1}" type="datetimeFigureOut">
              <a:rPr lang="en-US" smtClean="0"/>
              <a:pPr/>
              <a:t>07-Apr-19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F756-9660-4197-9024-D11FC0C1C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53272-0A1F-4DAF-A258-CFF9D62661C1}" type="datetimeFigureOut">
              <a:rPr lang="en-US" smtClean="0"/>
              <a:pPr/>
              <a:t>07-Apr-19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F756-9660-4197-9024-D11FC0C1C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53272-0A1F-4DAF-A258-CFF9D62661C1}" type="datetimeFigureOut">
              <a:rPr lang="en-US" smtClean="0"/>
              <a:pPr/>
              <a:t>07-Apr-19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F756-9660-4197-9024-D11FC0C1C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53272-0A1F-4DAF-A258-CFF9D62661C1}" type="datetimeFigureOut">
              <a:rPr lang="en-US" smtClean="0"/>
              <a:pPr/>
              <a:t>07-Apr-19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F756-9660-4197-9024-D11FC0C1C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53272-0A1F-4DAF-A258-CFF9D62661C1}" type="datetimeFigureOut">
              <a:rPr lang="en-US" smtClean="0"/>
              <a:pPr/>
              <a:t>07-Apr-19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AF756-9660-4197-9024-D11FC0C1C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1"/>
            <a:ext cx="77724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3-Business Environment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19200"/>
            <a:ext cx="8610600" cy="5334000"/>
          </a:xfrm>
        </p:spPr>
        <p:txBody>
          <a:bodyPr>
            <a:normAutofit fontScale="92500" lnSpcReduction="10000"/>
          </a:bodyPr>
          <a:lstStyle/>
          <a:p>
            <a:pPr marL="514350" indent="-514350" algn="l" fontAlgn="base"/>
            <a:r>
              <a:rPr lang="en-US" b="1" dirty="0" smtClean="0">
                <a:solidFill>
                  <a:srgbClr val="FF0000"/>
                </a:solidFill>
              </a:rPr>
              <a:t>4. Economic Environment in India:</a:t>
            </a:r>
          </a:p>
          <a:p>
            <a:pPr marL="514350" indent="-514350" algn="l" fontAlgn="base"/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a. Factors-</a:t>
            </a:r>
          </a:p>
          <a:p>
            <a:pPr marL="514350" indent="-514350" algn="l" fontAlgn="base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Stage of economic development of the country</a:t>
            </a:r>
          </a:p>
          <a:p>
            <a:pPr marL="514350" indent="-514350" algn="l" fontAlgn="base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Indian economy structure is mixed economy where both private and public sectors are involved</a:t>
            </a:r>
          </a:p>
          <a:p>
            <a:pPr marL="514350" indent="-514350" algn="l" fontAlgn="base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The different economic policies of the government includes monitory, industrial and fiscal policies</a:t>
            </a:r>
          </a:p>
          <a:p>
            <a:pPr marL="514350" indent="-514350" algn="l" fontAlgn="base"/>
            <a:r>
              <a:rPr lang="en-US" dirty="0" smtClean="0"/>
              <a:t/>
            </a:r>
            <a:br>
              <a:rPr lang="en-US" dirty="0" smtClean="0"/>
            </a:b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772400" cy="762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Demonetisation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990600"/>
            <a:ext cx="8610600" cy="5334000"/>
          </a:xfrm>
        </p:spPr>
        <p:txBody>
          <a:bodyPr>
            <a:normAutofit fontScale="85000" lnSpcReduction="20000"/>
          </a:bodyPr>
          <a:lstStyle/>
          <a:p>
            <a:pPr marL="514350" indent="-514350" algn="l" fontAlgn="base"/>
            <a:r>
              <a:rPr lang="en-US" b="1" dirty="0" smtClean="0">
                <a:solidFill>
                  <a:srgbClr val="FF0000"/>
                </a:solidFill>
              </a:rPr>
              <a:t>Implications: </a:t>
            </a:r>
          </a:p>
          <a:p>
            <a:pPr marL="514350" indent="-514350" algn="l" fontAlgn="base"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It is an expensive process as government has to incur huge cost in the process</a:t>
            </a:r>
          </a:p>
          <a:p>
            <a:pPr marL="514350" indent="-514350" algn="l" fontAlgn="base"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It affected the trade and consumption in the economy as the biz was heavily dependent on cash for monetary transactions</a:t>
            </a:r>
          </a:p>
          <a:p>
            <a:pPr marL="514350" indent="-514350" algn="l" fontAlgn="base"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Brought radical change in the economy by shifting focus of people towards cash less transactions</a:t>
            </a:r>
          </a:p>
          <a:p>
            <a:pPr marL="514350" indent="-514350" algn="l" fontAlgn="base">
              <a:buFont typeface="Wingdings" pitchFamily="2" charset="2"/>
              <a:buChar char="§"/>
            </a:pPr>
            <a:r>
              <a:rPr lang="en-US" b="1" dirty="0" err="1" smtClean="0">
                <a:solidFill>
                  <a:schemeClr val="tx1"/>
                </a:solidFill>
              </a:rPr>
              <a:t>Digitilisation</a:t>
            </a:r>
            <a:r>
              <a:rPr lang="en-US" b="1" dirty="0" smtClean="0">
                <a:solidFill>
                  <a:schemeClr val="tx1"/>
                </a:solidFill>
              </a:rPr>
              <a:t> divided society in to three sections- poor people who do not own </a:t>
            </a:r>
            <a:r>
              <a:rPr lang="en-US" b="1" dirty="0" err="1" smtClean="0">
                <a:solidFill>
                  <a:schemeClr val="tx1"/>
                </a:solidFill>
              </a:rPr>
              <a:t>cellphones</a:t>
            </a:r>
            <a:r>
              <a:rPr lang="en-US" b="1" dirty="0" smtClean="0">
                <a:solidFill>
                  <a:schemeClr val="tx1"/>
                </a:solidFill>
              </a:rPr>
              <a:t>, less affluent people who are becoming part of digital economy and affluent people who own </a:t>
            </a:r>
            <a:r>
              <a:rPr lang="en-US" b="1" dirty="0" err="1" smtClean="0">
                <a:solidFill>
                  <a:schemeClr val="tx1"/>
                </a:solidFill>
              </a:rPr>
              <a:t>smartphones</a:t>
            </a:r>
            <a:r>
              <a:rPr lang="en-US" b="1" dirty="0" smtClean="0">
                <a:solidFill>
                  <a:schemeClr val="tx1"/>
                </a:solidFill>
              </a:rPr>
              <a:t>. </a:t>
            </a:r>
          </a:p>
          <a:p>
            <a:pPr marL="514350" indent="-514350" algn="l" fontAlgn="base"/>
            <a:r>
              <a:rPr lang="en-US" dirty="0" smtClean="0"/>
              <a:t/>
            </a:r>
            <a:br>
              <a:rPr lang="en-US" dirty="0" smtClean="0"/>
            </a:b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772400" cy="762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Demonetisation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990600"/>
            <a:ext cx="8610600" cy="5334000"/>
          </a:xfrm>
        </p:spPr>
        <p:txBody>
          <a:bodyPr>
            <a:normAutofit fontScale="62500" lnSpcReduction="20000"/>
          </a:bodyPr>
          <a:lstStyle/>
          <a:p>
            <a:pPr marL="514350" indent="-514350" algn="l" fontAlgn="base"/>
            <a:r>
              <a:rPr lang="en-US" b="1" dirty="0" smtClean="0">
                <a:solidFill>
                  <a:srgbClr val="FF0000"/>
                </a:solidFill>
              </a:rPr>
              <a:t>Features: </a:t>
            </a:r>
          </a:p>
          <a:p>
            <a:pPr marL="514350" indent="-514350" algn="l" fontAlgn="base"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Tax administration measure: </a:t>
            </a:r>
            <a:r>
              <a:rPr lang="en-US" dirty="0" smtClean="0">
                <a:solidFill>
                  <a:schemeClr val="tx1"/>
                </a:solidFill>
              </a:rPr>
              <a:t>People with accumulated black money had to deposit cash in the bank and pay taxes at penalty rate.</a:t>
            </a:r>
          </a:p>
          <a:p>
            <a:pPr marL="514350" indent="-514350" algn="l" fontAlgn="base"/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 fontAlgn="base"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Stringent approach towards tax evasion: </a:t>
            </a:r>
            <a:r>
              <a:rPr lang="en-US" dirty="0" smtClean="0">
                <a:solidFill>
                  <a:schemeClr val="tx1"/>
                </a:solidFill>
              </a:rPr>
              <a:t>Government communicated that the practice of tax evasion will neither tolerated</a:t>
            </a:r>
          </a:p>
          <a:p>
            <a:pPr marL="514350" indent="-514350" algn="l" fontAlgn="base"/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 fontAlgn="base">
              <a:buFont typeface="Wingdings" pitchFamily="2" charset="2"/>
              <a:buChar char="§"/>
            </a:pPr>
            <a:r>
              <a:rPr lang="en-US" b="1" dirty="0" err="1" smtClean="0">
                <a:solidFill>
                  <a:schemeClr val="tx1"/>
                </a:solidFill>
              </a:rPr>
              <a:t>Channelising</a:t>
            </a:r>
            <a:r>
              <a:rPr lang="en-US" b="1" dirty="0" smtClean="0">
                <a:solidFill>
                  <a:schemeClr val="tx1"/>
                </a:solidFill>
              </a:rPr>
              <a:t> savings into the formal financial system: </a:t>
            </a:r>
            <a:r>
              <a:rPr lang="en-US" dirty="0" smtClean="0">
                <a:solidFill>
                  <a:schemeClr val="tx1"/>
                </a:solidFill>
              </a:rPr>
              <a:t>Cash holdings will be deposited in the bank, banks will decrease interest rates, investors will shift towards non deposit such as shares and mutual funds for higher returns.</a:t>
            </a:r>
            <a:endParaRPr lang="en-US" smtClean="0">
              <a:solidFill>
                <a:schemeClr val="tx1"/>
              </a:solidFill>
            </a:endParaRPr>
          </a:p>
          <a:p>
            <a:pPr marL="514350" indent="-514350" algn="l" fontAlgn="base"/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 fontAlgn="base"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Development of cashless economy: </a:t>
            </a:r>
            <a:r>
              <a:rPr lang="en-US" dirty="0" smtClean="0">
                <a:solidFill>
                  <a:schemeClr val="tx1"/>
                </a:solidFill>
              </a:rPr>
              <a:t>This will help the tax evaders to pay taxes and promote </a:t>
            </a:r>
            <a:r>
              <a:rPr lang="en-US" dirty="0" err="1" smtClean="0">
                <a:solidFill>
                  <a:schemeClr val="tx1"/>
                </a:solidFill>
              </a:rPr>
              <a:t>chanelising</a:t>
            </a:r>
            <a:r>
              <a:rPr lang="en-US" dirty="0" smtClean="0">
                <a:solidFill>
                  <a:schemeClr val="tx1"/>
                </a:solidFill>
              </a:rPr>
              <a:t>  of savings into formal financial system</a:t>
            </a:r>
            <a:endParaRPr lang="en-US" b="1" dirty="0" smtClean="0">
              <a:solidFill>
                <a:schemeClr val="tx1"/>
              </a:solidFill>
            </a:endParaRPr>
          </a:p>
          <a:p>
            <a:pPr marL="514350" indent="-514350" algn="l" fontAlgn="base">
              <a:buFont typeface="Wingdings" pitchFamily="2" charset="2"/>
              <a:buChar char="§"/>
            </a:pPr>
            <a:endParaRPr lang="en-US" b="1" dirty="0" smtClean="0">
              <a:solidFill>
                <a:schemeClr val="tx1"/>
              </a:solidFill>
            </a:endParaRPr>
          </a:p>
          <a:p>
            <a:pPr marL="514350" indent="-514350" algn="l" fontAlgn="base"/>
            <a:r>
              <a:rPr lang="en-US" dirty="0" smtClean="0"/>
              <a:t/>
            </a:r>
            <a:br>
              <a:rPr lang="en-US" dirty="0" smtClean="0"/>
            </a:b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924800" cy="990600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Impact of Govt. policy changes on biz. And industry/challenges faced by the Indian Corporate Sector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371600"/>
            <a:ext cx="8610600" cy="4953000"/>
          </a:xfrm>
        </p:spPr>
        <p:txBody>
          <a:bodyPr>
            <a:normAutofit fontScale="92500" lnSpcReduction="20000"/>
          </a:bodyPr>
          <a:lstStyle/>
          <a:p>
            <a:pPr marL="514350" indent="-514350" algn="l" fontAlgn="base"/>
            <a:r>
              <a:rPr lang="en-US" b="1" dirty="0" smtClean="0">
                <a:solidFill>
                  <a:srgbClr val="FF0000"/>
                </a:solidFill>
              </a:rPr>
              <a:t>1. Increasing Competition: 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514350" indent="-514350" algn="l" fontAlgn="base"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Changes in the rules of </a:t>
            </a:r>
            <a:r>
              <a:rPr lang="en-US" b="1" dirty="0" smtClean="0">
                <a:solidFill>
                  <a:srgbClr val="FF0066"/>
                </a:solidFill>
              </a:rPr>
              <a:t>industrial licensing </a:t>
            </a:r>
            <a:r>
              <a:rPr lang="en-US" b="1" dirty="0" smtClean="0">
                <a:solidFill>
                  <a:schemeClr val="tx1"/>
                </a:solidFill>
              </a:rPr>
              <a:t>have paved way for the entry of foreign firms into the country. </a:t>
            </a:r>
            <a:endParaRPr lang="en-US" b="1" dirty="0" smtClean="0">
              <a:solidFill>
                <a:schemeClr val="tx1"/>
              </a:solidFill>
            </a:endParaRPr>
          </a:p>
          <a:p>
            <a:pPr marL="514350" indent="-514350" algn="l" fontAlgn="base"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This has increased the </a:t>
            </a:r>
            <a:r>
              <a:rPr lang="en-US" b="1" dirty="0" smtClean="0">
                <a:solidFill>
                  <a:srgbClr val="FF0066"/>
                </a:solidFill>
              </a:rPr>
              <a:t>level of competition </a:t>
            </a:r>
            <a:r>
              <a:rPr lang="en-US" b="1" dirty="0" smtClean="0">
                <a:solidFill>
                  <a:schemeClr val="tx1"/>
                </a:solidFill>
              </a:rPr>
              <a:t>within the economy for the Indian firm</a:t>
            </a:r>
            <a:endParaRPr lang="en-US" b="1" dirty="0" smtClean="0">
              <a:solidFill>
                <a:schemeClr val="tx1"/>
              </a:solidFill>
            </a:endParaRPr>
          </a:p>
          <a:p>
            <a:pPr marL="514350" indent="-514350" algn="l" fontAlgn="base"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Competition has increased in the service industries like </a:t>
            </a:r>
            <a:r>
              <a:rPr lang="en-US" b="1" dirty="0" smtClean="0">
                <a:solidFill>
                  <a:srgbClr val="FF0066"/>
                </a:solidFill>
              </a:rPr>
              <a:t>banking, insurance, telecommunications, aviation </a:t>
            </a:r>
            <a:r>
              <a:rPr lang="en-US" b="1" dirty="0" smtClean="0">
                <a:solidFill>
                  <a:schemeClr val="tx1"/>
                </a:solidFill>
              </a:rPr>
              <a:t>as these industries were earlier reserved for public sector only.</a:t>
            </a:r>
            <a:endParaRPr lang="en-US" b="1" dirty="0" smtClean="0">
              <a:solidFill>
                <a:schemeClr val="tx1"/>
              </a:solidFill>
            </a:endParaRPr>
          </a:p>
          <a:p>
            <a:pPr marL="514350" indent="-514350" algn="l" fontAlgn="base"/>
            <a:r>
              <a:rPr lang="en-US" dirty="0" smtClean="0"/>
              <a:t/>
            </a:r>
            <a:br>
              <a:rPr lang="en-US" dirty="0" smtClean="0"/>
            </a:b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924800" cy="990600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Impact of Govt. policy changes on biz. And industry/challenges faced by the Indian Corporate Sector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371600"/>
            <a:ext cx="8610600" cy="4953000"/>
          </a:xfrm>
        </p:spPr>
        <p:txBody>
          <a:bodyPr>
            <a:normAutofit/>
          </a:bodyPr>
          <a:lstStyle/>
          <a:p>
            <a:pPr marL="514350" indent="-514350" algn="l" fontAlgn="base"/>
            <a:r>
              <a:rPr lang="en-US" b="1" dirty="0" smtClean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rgbClr val="FF0000"/>
                </a:solidFill>
              </a:rPr>
              <a:t>. More demanding customers: 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514350" indent="-514350" algn="l" fontAlgn="base"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FF0066"/>
                </a:solidFill>
              </a:rPr>
              <a:t>Education </a:t>
            </a:r>
            <a:r>
              <a:rPr lang="en-US" b="1" dirty="0" smtClean="0">
                <a:solidFill>
                  <a:schemeClr val="tx1"/>
                </a:solidFill>
              </a:rPr>
              <a:t>has increased the level of awareness and expectations of consumers. </a:t>
            </a:r>
            <a:endParaRPr lang="en-US" b="1" dirty="0" smtClean="0">
              <a:solidFill>
                <a:schemeClr val="tx1"/>
              </a:solidFill>
            </a:endParaRPr>
          </a:p>
          <a:p>
            <a:pPr marL="514350" indent="-514350" algn="l" fontAlgn="base"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Due to </a:t>
            </a:r>
            <a:r>
              <a:rPr lang="en-US" b="1" dirty="0" smtClean="0">
                <a:solidFill>
                  <a:srgbClr val="FF0066"/>
                </a:solidFill>
              </a:rPr>
              <a:t>high competition</a:t>
            </a:r>
            <a:r>
              <a:rPr lang="en-US" b="1" dirty="0" smtClean="0">
                <a:solidFill>
                  <a:schemeClr val="tx1"/>
                </a:solidFill>
              </a:rPr>
              <a:t>, business offers wider choices of products at good quality and competitive prices. </a:t>
            </a:r>
            <a:endParaRPr lang="en-US" b="1" dirty="0" smtClean="0">
              <a:solidFill>
                <a:schemeClr val="tx1"/>
              </a:solidFill>
            </a:endParaRPr>
          </a:p>
          <a:p>
            <a:pPr marL="514350" indent="-514350" algn="l" fontAlgn="base"/>
            <a:r>
              <a:rPr lang="en-US" dirty="0" smtClean="0"/>
              <a:t/>
            </a:r>
            <a:br>
              <a:rPr lang="en-US" dirty="0" smtClean="0"/>
            </a:b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924800" cy="990600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Impact of Govt. policy changes on biz. And industry/challenges faced by the Indian Corporate Sector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371600"/>
            <a:ext cx="8610600" cy="4953000"/>
          </a:xfrm>
        </p:spPr>
        <p:txBody>
          <a:bodyPr>
            <a:normAutofit/>
          </a:bodyPr>
          <a:lstStyle/>
          <a:p>
            <a:pPr marL="514350" indent="-514350" algn="l" fontAlgn="base"/>
            <a:r>
              <a:rPr lang="en-US" b="1" dirty="0" smtClean="0">
                <a:solidFill>
                  <a:srgbClr val="FF0000"/>
                </a:solidFill>
              </a:rPr>
              <a:t>3. Rapidly changing technological environment: 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514350" indent="-514350" algn="l" fontAlgn="base"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The </a:t>
            </a:r>
            <a:r>
              <a:rPr lang="en-US" b="1" dirty="0" smtClean="0">
                <a:solidFill>
                  <a:srgbClr val="FF0066"/>
                </a:solidFill>
              </a:rPr>
              <a:t>tough competition </a:t>
            </a:r>
            <a:r>
              <a:rPr lang="en-US" b="1" dirty="0" smtClean="0">
                <a:solidFill>
                  <a:schemeClr val="tx1"/>
                </a:solidFill>
              </a:rPr>
              <a:t>has forced the business firms to focus on innovative technologies for survival and growth. </a:t>
            </a:r>
            <a:endParaRPr lang="en-US" b="1" dirty="0" smtClean="0">
              <a:solidFill>
                <a:schemeClr val="tx1"/>
              </a:solidFill>
            </a:endParaRPr>
          </a:p>
          <a:p>
            <a:pPr marL="514350" indent="-514350" algn="l" fontAlgn="base"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Better technology improves the </a:t>
            </a:r>
            <a:r>
              <a:rPr lang="en-US" b="1" dirty="0" smtClean="0">
                <a:solidFill>
                  <a:srgbClr val="FF0066"/>
                </a:solidFill>
              </a:rPr>
              <a:t>efficiency</a:t>
            </a:r>
            <a:r>
              <a:rPr lang="en-US" b="1" dirty="0" smtClean="0">
                <a:solidFill>
                  <a:schemeClr val="tx1"/>
                </a:solidFill>
              </a:rPr>
              <a:t> of the machines, processes, products and services.</a:t>
            </a:r>
            <a:endParaRPr lang="en-US" b="1" dirty="0" smtClean="0">
              <a:solidFill>
                <a:schemeClr val="tx1"/>
              </a:solidFill>
            </a:endParaRPr>
          </a:p>
          <a:p>
            <a:pPr marL="514350" indent="-514350" algn="l" fontAlgn="base"/>
            <a:r>
              <a:rPr lang="en-US" dirty="0" smtClean="0"/>
              <a:t/>
            </a:r>
            <a:br>
              <a:rPr lang="en-US" dirty="0" smtClean="0"/>
            </a:b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924800" cy="990600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Impact of Govt. policy changes on biz. And industry/challenges faced by the Indian Corporate Sector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371600"/>
            <a:ext cx="8610600" cy="4953000"/>
          </a:xfrm>
        </p:spPr>
        <p:txBody>
          <a:bodyPr>
            <a:normAutofit/>
          </a:bodyPr>
          <a:lstStyle/>
          <a:p>
            <a:pPr marL="514350" indent="-514350" algn="l" fontAlgn="base"/>
            <a:r>
              <a:rPr lang="en-US" b="1" dirty="0" smtClean="0">
                <a:solidFill>
                  <a:srgbClr val="FF0000"/>
                </a:solidFill>
              </a:rPr>
              <a:t>4</a:t>
            </a:r>
            <a:r>
              <a:rPr lang="en-US" b="1" dirty="0" smtClean="0">
                <a:solidFill>
                  <a:srgbClr val="FF0000"/>
                </a:solidFill>
              </a:rPr>
              <a:t>. Necessity for change: 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514350" indent="-514350" algn="l" fontAlgn="base"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The </a:t>
            </a:r>
            <a:r>
              <a:rPr lang="en-US" b="1" dirty="0" smtClean="0">
                <a:solidFill>
                  <a:srgbClr val="FF0066"/>
                </a:solidFill>
              </a:rPr>
              <a:t>new economic policy </a:t>
            </a:r>
            <a:r>
              <a:rPr lang="en-US" b="1" dirty="0" smtClean="0">
                <a:solidFill>
                  <a:schemeClr val="tx1"/>
                </a:solidFill>
              </a:rPr>
              <a:t>of 1991 has made the business dynamic in nature. </a:t>
            </a:r>
            <a:endParaRPr lang="en-US" b="1" dirty="0" smtClean="0">
              <a:solidFill>
                <a:schemeClr val="tx1"/>
              </a:solidFill>
            </a:endParaRPr>
          </a:p>
          <a:p>
            <a:pPr marL="514350" indent="-514350" algn="l" fontAlgn="base"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As a consequence, the business firms have to constantly strive to </a:t>
            </a:r>
            <a:r>
              <a:rPr lang="en-US" b="1" dirty="0" err="1" smtClean="0">
                <a:solidFill>
                  <a:schemeClr val="tx1"/>
                </a:solidFill>
              </a:rPr>
              <a:t>realise</a:t>
            </a:r>
            <a:r>
              <a:rPr lang="en-US" b="1" dirty="0" smtClean="0">
                <a:solidFill>
                  <a:schemeClr val="tx1"/>
                </a:solidFill>
              </a:rPr>
              <a:t> their objectives in the dynamic environment by constantly </a:t>
            </a:r>
            <a:r>
              <a:rPr lang="en-US" b="1" dirty="0" smtClean="0">
                <a:solidFill>
                  <a:srgbClr val="FF0066"/>
                </a:solidFill>
              </a:rPr>
              <a:t>reviewing and revising </a:t>
            </a:r>
            <a:r>
              <a:rPr lang="en-US" b="1" dirty="0" smtClean="0">
                <a:solidFill>
                  <a:schemeClr val="tx1"/>
                </a:solidFill>
              </a:rPr>
              <a:t>their plans.</a:t>
            </a:r>
            <a:endParaRPr lang="en-US" b="1" dirty="0" smtClean="0">
              <a:solidFill>
                <a:schemeClr val="tx1"/>
              </a:solidFill>
            </a:endParaRPr>
          </a:p>
          <a:p>
            <a:pPr marL="514350" indent="-514350" algn="l" fontAlgn="base"/>
            <a:r>
              <a:rPr lang="en-US" dirty="0" smtClean="0"/>
              <a:t/>
            </a:r>
            <a:br>
              <a:rPr lang="en-US" dirty="0" smtClean="0"/>
            </a:b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924800" cy="990600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Impact of Govt. policy changes on biz. And industry/challenges faced by the Indian Corporate Sector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371600"/>
            <a:ext cx="8610600" cy="4953000"/>
          </a:xfrm>
        </p:spPr>
        <p:txBody>
          <a:bodyPr>
            <a:normAutofit fontScale="85000" lnSpcReduction="20000"/>
          </a:bodyPr>
          <a:lstStyle/>
          <a:p>
            <a:pPr marL="514350" indent="-514350" algn="l" fontAlgn="base"/>
            <a:r>
              <a:rPr lang="en-US" b="1" dirty="0" smtClean="0">
                <a:solidFill>
                  <a:srgbClr val="FF0000"/>
                </a:solidFill>
              </a:rPr>
              <a:t>5. Need for developing human resource: 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514350" indent="-514350" algn="l" fontAlgn="base"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No business can prosper in the absence of efficient and effective human resource. </a:t>
            </a:r>
            <a:endParaRPr lang="en-US" b="1" dirty="0" smtClean="0">
              <a:solidFill>
                <a:schemeClr val="tx1"/>
              </a:solidFill>
            </a:endParaRPr>
          </a:p>
          <a:p>
            <a:pPr marL="514350" indent="-514350" algn="l" fontAlgn="base"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As a result, of implementation of new economic policy the needs of the business enterprises changed significantly in terms of the requirements of manpower.</a:t>
            </a:r>
          </a:p>
          <a:p>
            <a:pPr marL="514350" indent="-514350" algn="l" fontAlgn="base"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In order to thrive in the dynamic business environment, a business needs more competent and committed human resource who is able to constantly innovate new ways of adapting and operating. </a:t>
            </a:r>
            <a:endParaRPr lang="en-US" b="1" dirty="0" smtClean="0">
              <a:solidFill>
                <a:schemeClr val="tx1"/>
              </a:solidFill>
            </a:endParaRPr>
          </a:p>
          <a:p>
            <a:pPr marL="514350" indent="-514350" algn="l" fontAlgn="base"/>
            <a:r>
              <a:rPr lang="en-US" dirty="0" smtClean="0"/>
              <a:t/>
            </a:r>
            <a:br>
              <a:rPr lang="en-US" dirty="0" smtClean="0"/>
            </a:b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924800" cy="990600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Impact of Govt. policy changes on biz. And industry/challenges faced by the Indian Corporate Sector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371600"/>
            <a:ext cx="8610600" cy="4953000"/>
          </a:xfrm>
        </p:spPr>
        <p:txBody>
          <a:bodyPr>
            <a:normAutofit lnSpcReduction="10000"/>
          </a:bodyPr>
          <a:lstStyle/>
          <a:p>
            <a:pPr marL="514350" indent="-514350" algn="l" fontAlgn="base"/>
            <a:r>
              <a:rPr lang="en-US" b="1" dirty="0" smtClean="0">
                <a:solidFill>
                  <a:srgbClr val="FF0000"/>
                </a:solidFill>
              </a:rPr>
              <a:t>6</a:t>
            </a:r>
            <a:r>
              <a:rPr lang="en-US" b="1" dirty="0" smtClean="0">
                <a:solidFill>
                  <a:srgbClr val="FF0000"/>
                </a:solidFill>
              </a:rPr>
              <a:t>. Market orientation: 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514350" indent="-514350" algn="l" fontAlgn="base"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The implementation of new economic policy has shifted the approach of the marketers from seller oriented to consumer oriented. </a:t>
            </a:r>
            <a:endParaRPr lang="en-US" b="1" dirty="0" smtClean="0">
              <a:solidFill>
                <a:schemeClr val="tx1"/>
              </a:solidFill>
            </a:endParaRPr>
          </a:p>
          <a:p>
            <a:pPr marL="514350" indent="-514350" algn="l" fontAlgn="base"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A customer oriented approach </a:t>
            </a:r>
            <a:r>
              <a:rPr lang="en-US" b="1" dirty="0" err="1" smtClean="0">
                <a:solidFill>
                  <a:schemeClr val="tx1"/>
                </a:solidFill>
              </a:rPr>
              <a:t>emphasises</a:t>
            </a:r>
            <a:r>
              <a:rPr lang="en-US" b="1" dirty="0" smtClean="0">
                <a:solidFill>
                  <a:schemeClr val="tx1"/>
                </a:solidFill>
              </a:rPr>
              <a:t> on the needs of the prospective buyers. </a:t>
            </a:r>
          </a:p>
          <a:p>
            <a:pPr marL="514350" indent="-514350" algn="l" fontAlgn="base"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It is necessary to study and </a:t>
            </a:r>
            <a:r>
              <a:rPr lang="en-US" b="1" dirty="0" err="1" smtClean="0">
                <a:solidFill>
                  <a:schemeClr val="tx1"/>
                </a:solidFill>
              </a:rPr>
              <a:t>analyse</a:t>
            </a:r>
            <a:r>
              <a:rPr lang="en-US" b="1" dirty="0" smtClean="0">
                <a:solidFill>
                  <a:schemeClr val="tx1"/>
                </a:solidFill>
              </a:rPr>
              <a:t> the needs of the market and produce goods accordingly. </a:t>
            </a:r>
            <a:endParaRPr lang="en-US" b="1" dirty="0" smtClean="0">
              <a:solidFill>
                <a:schemeClr val="tx1"/>
              </a:solidFill>
            </a:endParaRPr>
          </a:p>
          <a:p>
            <a:pPr marL="514350" indent="-514350" algn="l" fontAlgn="base"/>
            <a:r>
              <a:rPr lang="en-US" dirty="0" smtClean="0"/>
              <a:t/>
            </a:r>
            <a:br>
              <a:rPr lang="en-US" dirty="0" smtClean="0"/>
            </a:b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1"/>
            <a:ext cx="77724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3-Business Environment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19200"/>
            <a:ext cx="8610600" cy="5334000"/>
          </a:xfrm>
        </p:spPr>
        <p:txBody>
          <a:bodyPr>
            <a:normAutofit fontScale="92500" lnSpcReduction="10000"/>
          </a:bodyPr>
          <a:lstStyle/>
          <a:p>
            <a:pPr marL="514350" indent="-514350" algn="l" fontAlgn="base"/>
            <a:r>
              <a:rPr lang="en-US" b="1" dirty="0" smtClean="0">
                <a:solidFill>
                  <a:srgbClr val="FF0000"/>
                </a:solidFill>
              </a:rPr>
              <a:t>4. Economic Environment in India:</a:t>
            </a:r>
          </a:p>
          <a:p>
            <a:pPr marL="514350" indent="-514350" algn="l" fontAlgn="base"/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a. Factors-</a:t>
            </a:r>
          </a:p>
          <a:p>
            <a:pPr marL="514350" indent="-514350" algn="l" fontAlgn="base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Economic planning including five year plans, annual budgets etc</a:t>
            </a:r>
          </a:p>
          <a:p>
            <a:pPr marL="514350" indent="-514350" algn="l" fontAlgn="base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Economic indices like national income, distribution of income, per capita income etc</a:t>
            </a:r>
          </a:p>
          <a:p>
            <a:pPr marL="514350" indent="-514350" algn="l" fontAlgn="base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Infrastructural factors such as financial institutions, banks, modes of transportation, communication facilities etc. </a:t>
            </a:r>
          </a:p>
          <a:p>
            <a:pPr marL="514350" indent="-514350" algn="l" fontAlgn="base"/>
            <a:r>
              <a:rPr lang="en-US" dirty="0" smtClean="0"/>
              <a:t/>
            </a:r>
            <a:br>
              <a:rPr lang="en-US" dirty="0" smtClean="0"/>
            </a:b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7724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3-Business Environment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990600"/>
            <a:ext cx="8610600" cy="5334000"/>
          </a:xfrm>
        </p:spPr>
        <p:txBody>
          <a:bodyPr>
            <a:normAutofit/>
          </a:bodyPr>
          <a:lstStyle/>
          <a:p>
            <a:pPr marL="514350" indent="-514350" algn="l" fontAlgn="base"/>
            <a:r>
              <a:rPr lang="en-US" b="1" dirty="0" smtClean="0">
                <a:solidFill>
                  <a:srgbClr val="FF0000"/>
                </a:solidFill>
              </a:rPr>
              <a:t>4. Economic Environment in India:</a:t>
            </a:r>
          </a:p>
          <a:p>
            <a:pPr marL="514350" indent="-514350" algn="l" fontAlgn="base"/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b. Process of Transition of Indian Economy</a:t>
            </a:r>
          </a:p>
          <a:p>
            <a:pPr marL="514350" indent="-514350" algn="l" fontAlgn="base"/>
            <a:r>
              <a:rPr lang="en-US" dirty="0" smtClean="0"/>
              <a:t/>
            </a:r>
            <a:br>
              <a:rPr lang="en-US" dirty="0" smtClean="0"/>
            </a:br>
            <a:endParaRPr 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2209800"/>
          <a:ext cx="83820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4000"/>
                <a:gridCol w="2794000"/>
                <a:gridCol w="2794000"/>
              </a:tblGrid>
              <a:tr h="681070">
                <a:tc>
                  <a:txBody>
                    <a:bodyPr/>
                    <a:lstStyle/>
                    <a:p>
                      <a:r>
                        <a:rPr lang="en-US" dirty="0" smtClean="0"/>
                        <a:t>The constituents of economic environment of biz in India at the time of independence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Key aspects of the economic planning in India after independence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Implementation of New Industrial Policy</a:t>
                      </a:r>
                      <a:r>
                        <a:rPr lang="en-US" baseline="0" dirty="0" smtClean="0"/>
                        <a:t> 1991</a:t>
                      </a:r>
                      <a:endParaRPr lang="en-US" dirty="0"/>
                    </a:p>
                  </a:txBody>
                  <a:tcPr/>
                </a:tc>
              </a:tr>
              <a:tr h="69053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en-US" dirty="0" smtClean="0"/>
                        <a:t> Primarily an agrarian Indian economy and rural</a:t>
                      </a:r>
                      <a:r>
                        <a:rPr lang="en-US" baseline="0" dirty="0" smtClean="0"/>
                        <a:t> in nature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en-US" baseline="0" dirty="0" smtClean="0"/>
                        <a:t>More than 70% population engaged in agriculture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en-US" baseline="0" dirty="0" smtClean="0"/>
                        <a:t>Use of backward method of production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en-US" baseline="0" dirty="0" smtClean="0"/>
                        <a:t>Poor public health facilities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en-US" dirty="0" smtClean="0"/>
                        <a:t>To become self reliant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en-US" dirty="0" smtClean="0"/>
                        <a:t>To reduce</a:t>
                      </a:r>
                      <a:r>
                        <a:rPr lang="en-US" baseline="0" dirty="0" smtClean="0"/>
                        <a:t> inequalities of income and wealth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en-US" baseline="0" dirty="0" smtClean="0"/>
                        <a:t>To set up a socialist pattern in society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en-US" dirty="0" err="1" smtClean="0"/>
                        <a:t>Liberalisation</a:t>
                      </a:r>
                      <a:endParaRPr lang="en-US" dirty="0" smtClean="0"/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en-US" dirty="0" err="1" smtClean="0"/>
                        <a:t>Privatisation</a:t>
                      </a:r>
                      <a:endParaRPr lang="en-US" dirty="0" smtClean="0"/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en-US" dirty="0" err="1" smtClean="0"/>
                        <a:t>Globalisation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7724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3-Business Environment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990600"/>
            <a:ext cx="8610600" cy="5334000"/>
          </a:xfrm>
        </p:spPr>
        <p:txBody>
          <a:bodyPr>
            <a:normAutofit fontScale="85000" lnSpcReduction="20000"/>
          </a:bodyPr>
          <a:lstStyle/>
          <a:p>
            <a:pPr marL="514350" indent="-514350" algn="l" fontAlgn="base"/>
            <a:r>
              <a:rPr lang="en-US" b="1" dirty="0" smtClean="0">
                <a:solidFill>
                  <a:srgbClr val="FF0000"/>
                </a:solidFill>
              </a:rPr>
              <a:t>4. Economic Environment in India:</a:t>
            </a:r>
          </a:p>
          <a:p>
            <a:pPr marL="514350" indent="-514350" algn="l" fontAlgn="base"/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c. New Economic Policy 1991-</a:t>
            </a:r>
            <a:r>
              <a:rPr lang="en-US" dirty="0" smtClean="0">
                <a:solidFill>
                  <a:schemeClr val="tx1"/>
                </a:solidFill>
              </a:rPr>
              <a:t>on July 24, 1991, GOI announced policy with an aim to correct weakness of the Industrial structure.</a:t>
            </a:r>
          </a:p>
          <a:p>
            <a:pPr marL="514350" indent="-514350" algn="l" fontAlgn="base"/>
            <a:r>
              <a:rPr lang="en-US" b="1" dirty="0" smtClean="0">
                <a:solidFill>
                  <a:srgbClr val="00B050"/>
                </a:solidFill>
              </a:rPr>
              <a:t>Features of New Economic Policy, 1991</a:t>
            </a:r>
          </a:p>
          <a:p>
            <a:pPr marL="514350" indent="-514350" algn="l" fontAlgn="base"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Liberate the Indian industries from licensing system-</a:t>
            </a:r>
            <a:r>
              <a:rPr lang="en-US" b="1" dirty="0" err="1" smtClean="0">
                <a:solidFill>
                  <a:schemeClr val="tx1"/>
                </a:solidFill>
              </a:rPr>
              <a:t>Liberalisation</a:t>
            </a:r>
            <a:endParaRPr lang="en-US" b="1" dirty="0" smtClean="0">
              <a:solidFill>
                <a:schemeClr val="tx1"/>
              </a:solidFill>
            </a:endParaRPr>
          </a:p>
          <a:p>
            <a:pPr marL="514350" indent="-514350" algn="l" fontAlgn="base"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To reduce the role of public sector in the economy- </a:t>
            </a:r>
            <a:r>
              <a:rPr lang="en-US" b="1" dirty="0" err="1" smtClean="0">
                <a:solidFill>
                  <a:schemeClr val="tx1"/>
                </a:solidFill>
              </a:rPr>
              <a:t>Privatisation</a:t>
            </a:r>
            <a:endParaRPr lang="en-US" b="1" dirty="0" smtClean="0">
              <a:solidFill>
                <a:schemeClr val="tx1"/>
              </a:solidFill>
            </a:endParaRPr>
          </a:p>
          <a:p>
            <a:pPr marL="514350" indent="-514350" algn="l" fontAlgn="base"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To promote foreign private participation in industrial development of the country- </a:t>
            </a:r>
            <a:r>
              <a:rPr lang="en-US" b="1" dirty="0" err="1" smtClean="0">
                <a:solidFill>
                  <a:schemeClr val="tx1"/>
                </a:solidFill>
              </a:rPr>
              <a:t>Globalisation</a:t>
            </a:r>
            <a:endParaRPr lang="en-US" b="1" dirty="0" smtClean="0">
              <a:solidFill>
                <a:schemeClr val="tx1"/>
              </a:solidFill>
            </a:endParaRPr>
          </a:p>
          <a:p>
            <a:pPr marL="514350" indent="-514350" algn="l" fontAlgn="base"/>
            <a:r>
              <a:rPr lang="en-US" dirty="0" smtClean="0"/>
              <a:t/>
            </a:r>
            <a:br>
              <a:rPr lang="en-US" dirty="0" smtClean="0"/>
            </a:b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7724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3-Business Environment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990600"/>
            <a:ext cx="8610600" cy="5334000"/>
          </a:xfrm>
        </p:spPr>
        <p:txBody>
          <a:bodyPr>
            <a:normAutofit/>
          </a:bodyPr>
          <a:lstStyle/>
          <a:p>
            <a:pPr marL="514350" indent="-514350" algn="l" fontAlgn="base"/>
            <a:r>
              <a:rPr lang="en-US" b="1" dirty="0" smtClean="0">
                <a:solidFill>
                  <a:srgbClr val="FF0000"/>
                </a:solidFill>
              </a:rPr>
              <a:t>4. Economic Environment in India:</a:t>
            </a:r>
          </a:p>
          <a:p>
            <a:pPr marL="514350" indent="-514350" algn="l" fontAlgn="base"/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d.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Liberalisation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Privatisation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Globalisation</a:t>
            </a:r>
            <a:endParaRPr lang="en-US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514350" indent="-514350" algn="l" fontAlgn="base"/>
            <a:r>
              <a:rPr lang="en-US" dirty="0" smtClean="0"/>
              <a:t/>
            </a:r>
            <a:br>
              <a:rPr lang="en-US" dirty="0" smtClean="0"/>
            </a:br>
            <a:endParaRPr 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2286000"/>
          <a:ext cx="8382000" cy="3799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4000"/>
                <a:gridCol w="2921000"/>
                <a:gridCol w="266700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Liberalisation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Privatisation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Globalisation</a:t>
                      </a:r>
                      <a:endParaRPr lang="en-US" dirty="0"/>
                    </a:p>
                  </a:txBody>
                  <a:tcPr/>
                </a:tc>
              </a:tr>
              <a:tr h="69053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en-US" dirty="0" smtClean="0"/>
                        <a:t>End the license permit and free the industry from unnecessary controls and restrictions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en-US" dirty="0" smtClean="0"/>
                        <a:t>Give greater role to the private sector and reduce the role to the public sector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en-US" dirty="0" smtClean="0"/>
                        <a:t>Integration</a:t>
                      </a:r>
                      <a:r>
                        <a:rPr lang="en-US" baseline="0" dirty="0" smtClean="0"/>
                        <a:t> of various economies of the world leading towards the emergence of global economy</a:t>
                      </a:r>
                      <a:endParaRPr lang="en-US" dirty="0"/>
                    </a:p>
                  </a:txBody>
                  <a:tcPr/>
                </a:tc>
              </a:tr>
              <a:tr h="69053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None/>
                      </a:pPr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GOVERNMENT</a:t>
                      </a:r>
                      <a:r>
                        <a:rPr lang="en-US" baseline="0" dirty="0" smtClean="0">
                          <a:solidFill>
                            <a:srgbClr val="00B050"/>
                          </a:solidFill>
                        </a:rPr>
                        <a:t> INITIATIVES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GOVERNMENT</a:t>
                      </a:r>
                      <a:r>
                        <a:rPr lang="en-US" baseline="0" dirty="0" smtClean="0">
                          <a:solidFill>
                            <a:srgbClr val="00B050"/>
                          </a:solidFill>
                        </a:rPr>
                        <a:t> INITIATIVES</a:t>
                      </a:r>
                      <a:endParaRPr lang="en-US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GOVERNMENT </a:t>
                      </a:r>
                      <a:r>
                        <a:rPr lang="en-US" baseline="0" dirty="0" smtClean="0">
                          <a:solidFill>
                            <a:srgbClr val="00B050"/>
                          </a:solidFill>
                        </a:rPr>
                        <a:t>INITIATIVES</a:t>
                      </a:r>
                      <a:endParaRPr lang="en-US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690530">
                <a:tc>
                  <a:txBody>
                    <a:bodyPr/>
                    <a:lstStyle/>
                    <a:p>
                      <a:pPr marL="342900" indent="-342900">
                        <a:buFont typeface="Wingdings" pitchFamily="2" charset="2"/>
                        <a:buChar char="§"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Abolishing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License requirement</a:t>
                      </a:r>
                    </a:p>
                    <a:p>
                      <a:pPr marL="342900" indent="-342900">
                        <a:buFont typeface="Wingdings" pitchFamily="2" charset="2"/>
                        <a:buChar char="§"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Freedom in deciding scale of biz. activities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Adopted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disinvestment in public sector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Refer the loss and sick units to BIFR</a:t>
                      </a: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Import </a:t>
                      </a: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liberalisation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and export promotion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Increased level of interaction with countries</a:t>
                      </a: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7724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3-Business Environment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990600"/>
            <a:ext cx="8610600" cy="5334000"/>
          </a:xfrm>
        </p:spPr>
        <p:txBody>
          <a:bodyPr>
            <a:normAutofit/>
          </a:bodyPr>
          <a:lstStyle/>
          <a:p>
            <a:pPr marL="514350" indent="-514350" algn="l" fontAlgn="base"/>
            <a:r>
              <a:rPr lang="en-US" b="1" dirty="0" smtClean="0">
                <a:solidFill>
                  <a:srgbClr val="FF0000"/>
                </a:solidFill>
              </a:rPr>
              <a:t>4. Economic Environment in India:</a:t>
            </a:r>
          </a:p>
          <a:p>
            <a:pPr marL="514350" indent="-514350" algn="l" fontAlgn="base"/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d.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Liberalisation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Privatisation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Globalisation</a:t>
            </a:r>
            <a:endParaRPr lang="en-US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514350" indent="-514350" algn="l" fontAlgn="base"/>
            <a:r>
              <a:rPr lang="en-US" dirty="0" smtClean="0"/>
              <a:t/>
            </a:r>
            <a:br>
              <a:rPr lang="en-US" dirty="0" smtClean="0"/>
            </a:br>
            <a:endParaRPr 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2286000"/>
          <a:ext cx="8382000" cy="4256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4000"/>
                <a:gridCol w="2921000"/>
                <a:gridCol w="266700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Liberalisation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Privatisation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Globalisation</a:t>
                      </a:r>
                      <a:endParaRPr lang="en-US" dirty="0"/>
                    </a:p>
                  </a:txBody>
                  <a:tcPr/>
                </a:tc>
              </a:tr>
              <a:tr h="69053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None/>
                      </a:pPr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GOVERNMENT</a:t>
                      </a:r>
                      <a:r>
                        <a:rPr lang="en-US" baseline="0" dirty="0" smtClean="0">
                          <a:solidFill>
                            <a:srgbClr val="00B050"/>
                          </a:solidFill>
                        </a:rPr>
                        <a:t> INITIATIVES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GOVERNMENT</a:t>
                      </a:r>
                      <a:r>
                        <a:rPr lang="en-US" baseline="0" dirty="0" smtClean="0">
                          <a:solidFill>
                            <a:srgbClr val="00B050"/>
                          </a:solidFill>
                        </a:rPr>
                        <a:t> INITIATIVES</a:t>
                      </a:r>
                      <a:endParaRPr lang="en-US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GOVERNMENT </a:t>
                      </a:r>
                      <a:r>
                        <a:rPr lang="en-US" baseline="0" dirty="0" smtClean="0">
                          <a:solidFill>
                            <a:srgbClr val="00B050"/>
                          </a:solidFill>
                        </a:rPr>
                        <a:t>INITIATIVES</a:t>
                      </a:r>
                      <a:endParaRPr lang="en-US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690530">
                <a:tc>
                  <a:txBody>
                    <a:bodyPr/>
                    <a:lstStyle/>
                    <a:p>
                      <a:pPr marL="342900" indent="-342900">
                        <a:buFont typeface="Wingdings" pitchFamily="2" charset="2"/>
                        <a:buChar char="§"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Removal of restrictions on the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movement of goods and services</a:t>
                      </a:r>
                    </a:p>
                    <a:p>
                      <a:pPr marL="342900" indent="-342900">
                        <a:buFont typeface="Wingdings" pitchFamily="2" charset="2"/>
                        <a:buChar char="§"/>
                      </a:pP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Freedom in fixing the price of goods and services</a:t>
                      </a:r>
                    </a:p>
                    <a:p>
                      <a:pPr marL="342900" indent="-342900">
                        <a:buFont typeface="Wingdings" pitchFamily="2" charset="2"/>
                        <a:buChar char="§"/>
                      </a:pP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Reduction in tax rates</a:t>
                      </a:r>
                    </a:p>
                    <a:p>
                      <a:pPr marL="342900" indent="-342900">
                        <a:buFont typeface="Wingdings" pitchFamily="2" charset="2"/>
                        <a:buChar char="§"/>
                      </a:pP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Simplifying export and import procedures</a:t>
                      </a:r>
                    </a:p>
                    <a:p>
                      <a:pPr marL="342900" indent="-342900">
                        <a:buFont typeface="Wingdings" pitchFamily="2" charset="2"/>
                        <a:buChar char="§"/>
                      </a:pP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Attract foreign capital and technology to India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81534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Managerial Response to changes in BE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990600"/>
            <a:ext cx="8610600" cy="5334000"/>
          </a:xfrm>
        </p:spPr>
        <p:txBody>
          <a:bodyPr>
            <a:normAutofit/>
          </a:bodyPr>
          <a:lstStyle/>
          <a:p>
            <a:pPr marL="514350" indent="-514350" algn="l" fontAlgn="base"/>
            <a:endParaRPr lang="en-US" b="1" dirty="0" smtClean="0">
              <a:solidFill>
                <a:srgbClr val="FF0000"/>
              </a:solidFill>
            </a:endParaRPr>
          </a:p>
          <a:p>
            <a:pPr marL="514350" indent="-514350" algn="l" fontAlgn="base"/>
            <a:r>
              <a:rPr lang="en-US" dirty="0" smtClean="0"/>
              <a:t/>
            </a:r>
            <a:br>
              <a:rPr lang="en-US" dirty="0" smtClean="0"/>
            </a:br>
            <a:endParaRPr 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228600" y="914400"/>
          <a:ext cx="86868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772400" cy="762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Demonetisation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990600"/>
            <a:ext cx="8610600" cy="5334000"/>
          </a:xfrm>
        </p:spPr>
        <p:txBody>
          <a:bodyPr>
            <a:normAutofit fontScale="92500" lnSpcReduction="20000"/>
          </a:bodyPr>
          <a:lstStyle/>
          <a:p>
            <a:pPr marL="514350" indent="-514350" algn="l" fontAlgn="base"/>
            <a:r>
              <a:rPr lang="en-US" b="1" dirty="0" err="1" smtClean="0">
                <a:solidFill>
                  <a:srgbClr val="FF0000"/>
                </a:solidFill>
              </a:rPr>
              <a:t>Demonetisation</a:t>
            </a:r>
            <a:r>
              <a:rPr lang="en-US" b="1" dirty="0" smtClean="0">
                <a:solidFill>
                  <a:srgbClr val="FF0000"/>
                </a:solidFill>
              </a:rPr>
              <a:t> refers to the act of scrapping a currency unit of its status as legal tender</a:t>
            </a:r>
          </a:p>
          <a:p>
            <a:pPr marL="514350" indent="-514350" algn="l" fontAlgn="base"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Three times in 1946, 1978 and on 8</a:t>
            </a:r>
            <a:r>
              <a:rPr lang="en-US" b="1" baseline="30000" dirty="0" smtClean="0">
                <a:solidFill>
                  <a:schemeClr val="tx1"/>
                </a:solidFill>
              </a:rPr>
              <a:t>th</a:t>
            </a:r>
            <a:r>
              <a:rPr lang="en-US" b="1" dirty="0" smtClean="0">
                <a:solidFill>
                  <a:schemeClr val="tx1"/>
                </a:solidFill>
              </a:rPr>
              <a:t> Nov, 2016</a:t>
            </a:r>
          </a:p>
          <a:p>
            <a:pPr marL="514350" indent="-514350" algn="l" fontAlgn="base"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86% of the currency in circulation ceased as legal tender</a:t>
            </a:r>
          </a:p>
          <a:p>
            <a:pPr marL="514350" indent="-514350" algn="l" fontAlgn="base"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Old notes were deposited in the banks for new notes</a:t>
            </a:r>
          </a:p>
          <a:p>
            <a:pPr marL="514350" indent="-514350" algn="l" fontAlgn="base"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The issuance of new 500 and 2000 banknotes in exchange for </a:t>
            </a:r>
            <a:r>
              <a:rPr lang="en-US" b="1" dirty="0" err="1" smtClean="0">
                <a:solidFill>
                  <a:schemeClr val="tx1"/>
                </a:solidFill>
              </a:rPr>
              <a:t>demonetised</a:t>
            </a:r>
            <a:r>
              <a:rPr lang="en-US" b="1" dirty="0" smtClean="0">
                <a:solidFill>
                  <a:schemeClr val="tx1"/>
                </a:solidFill>
              </a:rPr>
              <a:t> currency was announced</a:t>
            </a:r>
          </a:p>
          <a:p>
            <a:pPr marL="514350" indent="-514350" algn="l" fontAlgn="base"/>
            <a:r>
              <a:rPr lang="en-US" dirty="0" smtClean="0"/>
              <a:t/>
            </a:r>
            <a:br>
              <a:rPr lang="en-US" dirty="0" smtClean="0"/>
            </a:b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772400" cy="762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Demonetisation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990600"/>
            <a:ext cx="8610600" cy="5334000"/>
          </a:xfrm>
        </p:spPr>
        <p:txBody>
          <a:bodyPr>
            <a:normAutofit/>
          </a:bodyPr>
          <a:lstStyle/>
          <a:p>
            <a:pPr marL="514350" indent="-514350" algn="l" fontAlgn="base"/>
            <a:r>
              <a:rPr lang="en-US" b="1" dirty="0" smtClean="0">
                <a:solidFill>
                  <a:srgbClr val="FF0000"/>
                </a:solidFill>
              </a:rPr>
              <a:t>Objectives: </a:t>
            </a:r>
          </a:p>
          <a:p>
            <a:pPr marL="514350" indent="-514350" algn="l" fontAlgn="base"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To curb corruption</a:t>
            </a:r>
          </a:p>
          <a:p>
            <a:pPr marL="514350" indent="-514350" algn="l" fontAlgn="base"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To curtail circulation of counterfeit notes</a:t>
            </a:r>
          </a:p>
          <a:p>
            <a:pPr marL="514350" indent="-514350" algn="l" fontAlgn="base"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To restrain funding of illegal activities such as terrorism and drug trafficking</a:t>
            </a:r>
          </a:p>
          <a:p>
            <a:pPr marL="514350" indent="-514350" algn="l" fontAlgn="base"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To contain accumulation of black money</a:t>
            </a:r>
          </a:p>
          <a:p>
            <a:pPr marL="514350" indent="-514350" algn="l" fontAlgn="base"/>
            <a:r>
              <a:rPr lang="en-US" dirty="0" smtClean="0"/>
              <a:t/>
            </a:r>
            <a:br>
              <a:rPr lang="en-US" dirty="0" smtClean="0"/>
            </a:b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3204</TotalTime>
  <Words>1171</Words>
  <Application>Microsoft Office PowerPoint</Application>
  <PresentationFormat>On-screen Show (4:3)</PresentationFormat>
  <Paragraphs>150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3-Business Environment</vt:lpstr>
      <vt:lpstr>3-Business Environment</vt:lpstr>
      <vt:lpstr>3-Business Environment</vt:lpstr>
      <vt:lpstr>3-Business Environment</vt:lpstr>
      <vt:lpstr>3-Business Environment</vt:lpstr>
      <vt:lpstr>3-Business Environment</vt:lpstr>
      <vt:lpstr>Managerial Response to changes in BE</vt:lpstr>
      <vt:lpstr>Demonetisation</vt:lpstr>
      <vt:lpstr>Demonetisation</vt:lpstr>
      <vt:lpstr>Demonetisation</vt:lpstr>
      <vt:lpstr>Demonetisation</vt:lpstr>
      <vt:lpstr>Impact of Govt. policy changes on biz. And industry/challenges faced by the Indian Corporate Sector</vt:lpstr>
      <vt:lpstr>Impact of Govt. policy changes on biz. And industry/challenges faced by the Indian Corporate Sector</vt:lpstr>
      <vt:lpstr>Impact of Govt. policy changes on biz. And industry/challenges faced by the Indian Corporate Sector</vt:lpstr>
      <vt:lpstr>Impact of Govt. policy changes on biz. And industry/challenges faced by the Indian Corporate Sector</vt:lpstr>
      <vt:lpstr>Impact of Govt. policy changes on biz. And industry/challenges faced by the Indian Corporate Sector</vt:lpstr>
      <vt:lpstr>Impact of Govt. policy changes on biz. And industry/challenges faced by the Indian Corporate Sector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Mix</dc:title>
  <dc:creator>dell</dc:creator>
  <cp:lastModifiedBy>dell</cp:lastModifiedBy>
  <cp:revision>851</cp:revision>
  <dcterms:created xsi:type="dcterms:W3CDTF">2018-09-30T17:27:13Z</dcterms:created>
  <dcterms:modified xsi:type="dcterms:W3CDTF">2019-04-07T15:41:08Z</dcterms:modified>
</cp:coreProperties>
</file>